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Sarabun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D7FBD2-A5CF-42F8-88BB-1EB549960A7E}">
  <a:tblStyle styleId="{3CD7FBD2-A5CF-42F8-88BB-1EB549960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rabun-bold.fntdata"/><Relationship Id="rId25" Type="http://schemas.openxmlformats.org/officeDocument/2006/relationships/font" Target="fonts/Sarabun-regular.fntdata"/><Relationship Id="rId28" Type="http://schemas.openxmlformats.org/officeDocument/2006/relationships/font" Target="fonts/Sarabun-boldItalic.fntdata"/><Relationship Id="rId27" Type="http://schemas.openxmlformats.org/officeDocument/2006/relationships/font" Target="fonts/Sarabu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15022d7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15022d7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0bc593d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80bc593d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0bc593d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0bc593d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0bc593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0bc593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0bc593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80bc593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0bc593d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80bc593d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80bc593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80bc593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f4f5931c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f4f5931c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0d2c4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0d2c4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815022d7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815022d7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f4f5931c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f4f5931c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4f5931c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4f5931c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f4f5931c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f4f5931c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f4f5931c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f4f5931c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15022d7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15022d7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80bc593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80bc593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4f5931c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f4f5931c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0bc593d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0bc593d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34.jpg"/><Relationship Id="rId6" Type="http://schemas.openxmlformats.org/officeDocument/2006/relationships/image" Target="../media/image21.jp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1" Type="http://schemas.openxmlformats.org/officeDocument/2006/relationships/image" Target="../media/image17.jpg"/><Relationship Id="rId10" Type="http://schemas.openxmlformats.org/officeDocument/2006/relationships/image" Target="../media/image14.jpg"/><Relationship Id="rId9" Type="http://schemas.openxmlformats.org/officeDocument/2006/relationships/image" Target="../media/image2.jpg"/><Relationship Id="rId5" Type="http://schemas.openxmlformats.org/officeDocument/2006/relationships/image" Target="../media/image13.jpg"/><Relationship Id="rId6" Type="http://schemas.openxmlformats.org/officeDocument/2006/relationships/image" Target="../media/image4.jpg"/><Relationship Id="rId7" Type="http://schemas.openxmlformats.org/officeDocument/2006/relationships/image" Target="../media/image12.jpg"/><Relationship Id="rId8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.jpg"/><Relationship Id="rId5" Type="http://schemas.openxmlformats.org/officeDocument/2006/relationships/image" Target="../media/image25.jpg"/><Relationship Id="rId6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Thai Dessert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EGCO486</a:t>
            </a:r>
            <a:br>
              <a:rPr lang="en"/>
            </a:br>
            <a:r>
              <a:rPr lang="en"/>
              <a:t>Image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Method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0" y="1300275"/>
            <a:ext cx="620077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InceptionV3 (Not Tuned)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3" y="1731223"/>
            <a:ext cx="4665875" cy="26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900" y="1455875"/>
            <a:ext cx="4278850" cy="33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InceptionV3 (Tuned)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50" y="1828375"/>
            <a:ext cx="4416999" cy="25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497" y="1345438"/>
            <a:ext cx="3945275" cy="3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MobileNetV2 </a:t>
            </a:r>
            <a:r>
              <a:rPr lang="en"/>
              <a:t>(Not Tuned)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4" y="1675174"/>
            <a:ext cx="4801624" cy="2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425" y="1257913"/>
            <a:ext cx="4425800" cy="3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MobileNetV2 (Tuned)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0" y="1687100"/>
            <a:ext cx="4915525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397" y="1466725"/>
            <a:ext cx="4061200" cy="32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Xce</a:t>
            </a:r>
            <a:r>
              <a:rPr lang="en"/>
              <a:t>ption (Not Tuned)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25" y="1761800"/>
            <a:ext cx="4490001" cy="2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75" y="1591913"/>
            <a:ext cx="4007450" cy="32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Xception (Tuned)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98" y="1878673"/>
            <a:ext cx="4498025" cy="25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423" y="1707473"/>
            <a:ext cx="4145825" cy="32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graphicFrame>
        <p:nvGraphicFramePr>
          <p:cNvPr id="190" name="Google Shape;190;p2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{3CD7FBD2-A5CF-42F8-88BB-1EB549960A7E}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InceptionV3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MobileNetV2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Xception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ccuracy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1881175"/>
            <a:ext cx="85206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For Your Attention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3070050" y="1752450"/>
            <a:ext cx="30039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 TIME!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32757" r="3547" t="0"/>
          <a:stretch/>
        </p:blipFill>
        <p:spPr>
          <a:xfrm>
            <a:off x="1228888" y="1017450"/>
            <a:ext cx="2009100" cy="210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7073" r="7082" t="0"/>
          <a:stretch/>
        </p:blipFill>
        <p:spPr>
          <a:xfrm>
            <a:off x="3616963" y="1017450"/>
            <a:ext cx="2009100" cy="210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1941" r="1950" t="0"/>
          <a:stretch/>
        </p:blipFill>
        <p:spPr>
          <a:xfrm>
            <a:off x="5906013" y="1017450"/>
            <a:ext cx="2009100" cy="210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2070" r="2070" t="0"/>
          <a:stretch/>
        </p:blipFill>
        <p:spPr>
          <a:xfrm>
            <a:off x="2396813" y="2871050"/>
            <a:ext cx="2009100" cy="210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7">
            <a:alphaModFix/>
          </a:blip>
          <a:srcRect b="21519" l="0" r="0" t="0"/>
          <a:stretch/>
        </p:blipFill>
        <p:spPr>
          <a:xfrm>
            <a:off x="4685863" y="2871050"/>
            <a:ext cx="2009100" cy="210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ทองหยอด จำนวน 200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ทองหยิบ จำนวน 200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สังขยาฟักทอง จำนวน 225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ซาหริ่ม จำนวน 200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ฝอยทอง จำนวน 217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ขนมครก จำนวน 207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ไข่เต่า จำนวน 260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ดอกจอก จำนวน 200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ขนมชั้น จำนวน 217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23850" lvl="0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arabun"/>
              <a:buChar char="●"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บัวลอย จำนวน 263 รูป</a:t>
            </a:r>
            <a:endParaRPr sz="1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9144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รวมทั้งหมด 2189 รูป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77" name="Google Shape;77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380" y="1152475"/>
            <a:ext cx="4382274" cy="27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25" y="280150"/>
            <a:ext cx="2058990" cy="15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315" y="280150"/>
            <a:ext cx="2186186" cy="145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501" y="280150"/>
            <a:ext cx="2186186" cy="145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6325" y="1830355"/>
            <a:ext cx="2058990" cy="154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5315" y="1734958"/>
            <a:ext cx="1788698" cy="178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4013" y="1766423"/>
            <a:ext cx="2384930" cy="133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6325" y="3372610"/>
            <a:ext cx="2305433" cy="138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2533" y="3133459"/>
            <a:ext cx="2114638" cy="150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61750" y="3523650"/>
            <a:ext cx="1740763" cy="12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Download images with </a:t>
            </a:r>
            <a:r>
              <a:rPr lang="en" sz="1600">
                <a:solidFill>
                  <a:schemeClr val="accent1"/>
                </a:solidFill>
              </a:rPr>
              <a:t>Chrome Extension </a:t>
            </a:r>
            <a:r>
              <a:rPr lang="en" sz="1600">
                <a:solidFill>
                  <a:schemeClr val="accent1"/>
                </a:solidFill>
                <a:highlight>
                  <a:srgbClr val="FFFFFF"/>
                </a:highlight>
              </a:rPr>
              <a:t>Fatkun Batch Download Image</a:t>
            </a:r>
            <a:endParaRPr sz="16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highlight>
                  <a:srgbClr val="FFFFFF"/>
                </a:highlight>
              </a:rPr>
              <a:t>Store downloaded images in Google Drive with separate folder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highlight>
                  <a:srgbClr val="FFFFFF"/>
                </a:highlight>
              </a:rPr>
              <a:t>Read and split data 80 to train 20 to validation using</a:t>
            </a:r>
            <a:r>
              <a:rPr lang="en" sz="1600"/>
              <a:t>  </a:t>
            </a:r>
            <a:r>
              <a:rPr lang="en" sz="1050">
                <a:solidFill>
                  <a:schemeClr val="accent1"/>
                </a:solidFill>
              </a:rPr>
              <a:t>tf.keras.preprocessing.image_dataset_from_directory</a:t>
            </a:r>
            <a:endParaRPr sz="105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highlight>
                  <a:srgbClr val="FFFFFF"/>
                </a:highlight>
              </a:rPr>
              <a:t>Resize image to 160x160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highlight>
                  <a:srgbClr val="FFFFFF"/>
                </a:highlight>
              </a:rPr>
              <a:t>Increase dataset by using augmentation method</a:t>
            </a:r>
            <a:endParaRPr sz="1600">
              <a:highlight>
                <a:srgbClr val="FFFFFF"/>
              </a:highlight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9280" l="0" r="0" t="-9280"/>
          <a:stretch/>
        </p:blipFill>
        <p:spPr>
          <a:xfrm>
            <a:off x="1600200" y="2059400"/>
            <a:ext cx="59436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 Configuration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288" y="3203075"/>
            <a:ext cx="45243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288" y="1187663"/>
            <a:ext cx="42767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</a:t>
            </a:r>
            <a:r>
              <a:rPr lang="en"/>
              <a:t> Example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13" y="13021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25" y="1302150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138" y="1302150"/>
            <a:ext cx="26289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825" y="1302150"/>
            <a:ext cx="17335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91350"/>
            <a:ext cx="3423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Used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947600" y="1269675"/>
            <a:ext cx="651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216450" y="2607275"/>
            <a:ext cx="651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235500" y="1977750"/>
            <a:ext cx="40752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InceptionV3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widely-used image recognition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model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that has been shown to attain greater than 78.1% accuracy on the ImageNet dataset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504350" y="3331550"/>
            <a:ext cx="40752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Xception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pretrained network can classify images into 1000 object categories, such as keyboard, mouse, pencil, and many animals.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448900" y="1269675"/>
            <a:ext cx="651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736800" y="1993950"/>
            <a:ext cx="40752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MobileNetV2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Light weight model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Faster - low latency - designed for limited resource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545175" y="120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global_average_layer = GlobalAveragePooling2D()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preds = Dense(10,activation=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base_learning_rate = 0.0001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initial_epochs = 50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Fine tuning at last 3 layer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fine_tune_epochs = 20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